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Montserrat SemiBold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Poppins"/>
      <p:regular r:id="rId38"/>
      <p:bold r:id="rId39"/>
      <p:italic r:id="rId40"/>
      <p:boldItalic r:id="rId41"/>
    </p:embeddedFont>
    <p:embeddedFont>
      <p:font typeface="Montserrat Light"/>
      <p:regular r:id="rId42"/>
      <p:bold r:id="rId43"/>
      <p:italic r:id="rId44"/>
      <p:boldItalic r:id="rId45"/>
    </p:embeddedFont>
    <p:embeddedFont>
      <p:font typeface="Poppins Medium"/>
      <p:regular r:id="rId46"/>
      <p:bold r:id="rId47"/>
      <p:italic r:id="rId48"/>
      <p:boldItalic r:id="rId49"/>
    </p:embeddedFont>
    <p:embeddedFont>
      <p:font typeface="Spectral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4" roundtripDataSignature="AMtx7mihvbfKYqazeGlSanyVV9LtdS0Fh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Anri Lombard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italic.fntdata"/><Relationship Id="rId42" Type="http://schemas.openxmlformats.org/officeDocument/2006/relationships/font" Target="fonts/MontserratLight-regular.fntdata"/><Relationship Id="rId41" Type="http://schemas.openxmlformats.org/officeDocument/2006/relationships/font" Target="fonts/Poppins-boldItalic.fntdata"/><Relationship Id="rId44" Type="http://schemas.openxmlformats.org/officeDocument/2006/relationships/font" Target="fonts/MontserratLight-italic.fntdata"/><Relationship Id="rId43" Type="http://schemas.openxmlformats.org/officeDocument/2006/relationships/font" Target="fonts/MontserratLight-bold.fntdata"/><Relationship Id="rId46" Type="http://schemas.openxmlformats.org/officeDocument/2006/relationships/font" Target="fonts/PoppinsMedium-regular.fntdata"/><Relationship Id="rId45" Type="http://schemas.openxmlformats.org/officeDocument/2006/relationships/font" Target="fonts/MontserratLigh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font" Target="fonts/PoppinsMedium-italic.fntdata"/><Relationship Id="rId47" Type="http://schemas.openxmlformats.org/officeDocument/2006/relationships/font" Target="fonts/PoppinsMedium-bold.fntdata"/><Relationship Id="rId49" Type="http://schemas.openxmlformats.org/officeDocument/2006/relationships/font" Target="fonts/PoppinsMedium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SemiBold-bold.fntdata"/><Relationship Id="rId30" Type="http://schemas.openxmlformats.org/officeDocument/2006/relationships/font" Target="fonts/MontserratSemiBold-regular.fntdata"/><Relationship Id="rId33" Type="http://schemas.openxmlformats.org/officeDocument/2006/relationships/font" Target="fonts/MontserratSemiBold-boldItalic.fntdata"/><Relationship Id="rId32" Type="http://schemas.openxmlformats.org/officeDocument/2006/relationships/font" Target="fonts/MontserratSemiBold-italic.fntdata"/><Relationship Id="rId35" Type="http://schemas.openxmlformats.org/officeDocument/2006/relationships/font" Target="fonts/Montserrat-bold.fntdata"/><Relationship Id="rId34" Type="http://schemas.openxmlformats.org/officeDocument/2006/relationships/font" Target="fonts/Montserrat-regular.fntdata"/><Relationship Id="rId37" Type="http://schemas.openxmlformats.org/officeDocument/2006/relationships/font" Target="fonts/Montserrat-boldItalic.fntdata"/><Relationship Id="rId36" Type="http://schemas.openxmlformats.org/officeDocument/2006/relationships/font" Target="fonts/Montserrat-italic.fntdata"/><Relationship Id="rId39" Type="http://schemas.openxmlformats.org/officeDocument/2006/relationships/font" Target="fonts/Poppins-bold.fntdata"/><Relationship Id="rId38" Type="http://schemas.openxmlformats.org/officeDocument/2006/relationships/font" Target="fonts/Poppins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Spectral-bold.fntdata"/><Relationship Id="rId50" Type="http://schemas.openxmlformats.org/officeDocument/2006/relationships/font" Target="fonts/Spectral-regular.fntdata"/><Relationship Id="rId53" Type="http://schemas.openxmlformats.org/officeDocument/2006/relationships/font" Target="fonts/Spectral-boldItalic.fntdata"/><Relationship Id="rId52" Type="http://schemas.openxmlformats.org/officeDocument/2006/relationships/font" Target="fonts/Spectral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54" Type="http://customschemas.google.com/relationships/presentationmetadata" Target="meta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3-17T09:07:08.446">
    <p:pos x="465" y="242"/>
    <p:text>This is awesome 😂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JLb6yEI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36fdb120c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2c36fdb120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36fdb120c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c36fdb120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36fdb120c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c36fdb120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36fdb120c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c36fdb120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36fdb120c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c36fdb120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36fdb120c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c36fdb120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c36fdb120c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2c36fdb120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36fdb120c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2c36fdb120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3933bdbaa_1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2c3933bdbaa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36fdb120c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2c36fdb120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3933bdbaa_1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c3933bdbaa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3933bdbaa_1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c3933bdbaa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3933bdbaa_1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c3933bdbaa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5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5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5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3933bdbaa_1_1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g2c3933bdbaa_1_1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g2c3933bdbaa_1_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3933bdbaa_1_1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g2c3933bdbaa_1_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3933bdbaa_1_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g2c3933bdbaa_1_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g2c3933bdbaa_1_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3933bdbaa_1_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g2c3933bdbaa_1_1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g2c3933bdbaa_1_1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g2c3933bdbaa_1_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3933bdbaa_1_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g2c3933bdbaa_1_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3933bdbaa_1_1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g2c3933bdbaa_1_1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g2c3933bdbaa_1_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3933bdbaa_1_1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" name="Google Shape;83;g2c3933bdbaa_1_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3933bdbaa_1_1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2c3933bdbaa_1_1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g2c3933bdbaa_1_1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g2c3933bdbaa_1_1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g2c3933bdbaa_1_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3933bdbaa_1_15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g2c3933bdbaa_1_1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3933bdbaa_1_15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g2c3933bdbaa_1_15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g2c3933bdbaa_1_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3933bdbaa_1_1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3933bdbaa_1_164"/>
          <p:cNvSpPr txBox="1"/>
          <p:nvPr>
            <p:ph idx="11" type="ftr"/>
          </p:nvPr>
        </p:nvSpPr>
        <p:spPr>
          <a:xfrm>
            <a:off x="781336" y="4879869"/>
            <a:ext cx="959400" cy="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g2c3933bdbaa_1_16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g2c3933bdbaa_1_164"/>
          <p:cNvSpPr txBox="1"/>
          <p:nvPr>
            <p:ph idx="12" type="sldNum"/>
          </p:nvPr>
        </p:nvSpPr>
        <p:spPr>
          <a:xfrm>
            <a:off x="8529359" y="4886332"/>
            <a:ext cx="1428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1"/>
          <p:cNvSpPr txBox="1"/>
          <p:nvPr>
            <p:ph idx="11" type="ftr"/>
          </p:nvPr>
        </p:nvSpPr>
        <p:spPr>
          <a:xfrm>
            <a:off x="781336" y="4879869"/>
            <a:ext cx="959400" cy="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51"/>
          <p:cNvSpPr txBox="1"/>
          <p:nvPr>
            <p:ph idx="12" type="sldNum"/>
          </p:nvPr>
        </p:nvSpPr>
        <p:spPr>
          <a:xfrm>
            <a:off x="8529359" y="4886332"/>
            <a:ext cx="1428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5" name="Google Shape;2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5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c3933bdbaa_1_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g2c3933bdbaa_1_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g2c3933bdbaa_1_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forms.gle/2rap7ToKqx4ipYRq7" TargetMode="External"/><Relationship Id="rId5" Type="http://schemas.openxmlformats.org/officeDocument/2006/relationships/hyperlink" Target="https://forms.gle/DZCPvPpzPrEULUhW9" TargetMode="External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Relationship Id="rId4" Type="http://schemas.openxmlformats.org/officeDocument/2006/relationships/image" Target="../media/image7.png"/><Relationship Id="rId5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jpg"/><Relationship Id="rId4" Type="http://schemas.openxmlformats.org/officeDocument/2006/relationships/image" Target="../media/image34.png"/><Relationship Id="rId5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Relationship Id="rId4" Type="http://schemas.openxmlformats.org/officeDocument/2006/relationships/image" Target="../media/image7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hyperlink" Target="http://www.hyperiondev.com/safeguardreporting" TargetMode="External"/><Relationship Id="rId6" Type="http://schemas.openxmlformats.org/officeDocument/2006/relationships/hyperlink" Target="https://hyperionde.wufoo.com/forms/zsgv4m40ui4i0g/" TargetMode="External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hyperlink" Target="http://www.hyperiondev.com" TargetMode="External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hyperlink" Target="http://www.hyperiondev.com" TargetMode="External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8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/>
          <p:nvPr/>
        </p:nvSpPr>
        <p:spPr>
          <a:xfrm>
            <a:off x="2854350" y="997375"/>
            <a:ext cx="300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GB" sz="2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SESSION NAME 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000" y="2817800"/>
            <a:ext cx="3388225" cy="16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"/>
          <p:cNvPicPr preferRelativeResize="0"/>
          <p:nvPr/>
        </p:nvPicPr>
        <p:blipFill rotWithShape="1">
          <a:blip r:embed="rId5">
            <a:alphaModFix/>
          </a:blip>
          <a:srcRect b="0" l="0" r="0" t="30099"/>
          <a:stretch/>
        </p:blipFill>
        <p:spPr>
          <a:xfrm>
            <a:off x="4454875" y="84250"/>
            <a:ext cx="4359851" cy="10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"/>
          <p:cNvSpPr txBox="1"/>
          <p:nvPr/>
        </p:nvSpPr>
        <p:spPr>
          <a:xfrm>
            <a:off x="2266350" y="1832563"/>
            <a:ext cx="461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LINEAR DATA STRUCTURES (Part 1)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g2c36fdb120c_0_3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96" name="Google Shape;196;g2c36fdb120c_0_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g2c36fdb120c_0_35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8" name="Google Shape;198;g2c36fdb120c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c36fdb120c_0_35"/>
          <p:cNvSpPr txBox="1"/>
          <p:nvPr/>
        </p:nvSpPr>
        <p:spPr>
          <a:xfrm>
            <a:off x="1151400" y="521275"/>
            <a:ext cx="684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Prepending Elements</a:t>
            </a:r>
            <a:endParaRPr b="1" i="0" sz="30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g2c36fdb120c_0_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053" y="1764000"/>
            <a:ext cx="775800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g2c36fdb120c_0_1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6" name="Google Shape;206;g2c36fdb120c_0_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g2c36fdb120c_0_14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8" name="Google Shape;208;g2c36fdb120c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c36fdb120c_0_14"/>
          <p:cNvSpPr txBox="1"/>
          <p:nvPr/>
        </p:nvSpPr>
        <p:spPr>
          <a:xfrm>
            <a:off x="1151400" y="521275"/>
            <a:ext cx="684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Prepending Elements</a:t>
            </a:r>
            <a:endParaRPr b="1" i="0" sz="30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" name="Google Shape;210;g2c36fdb120c_0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200" y="1764000"/>
            <a:ext cx="775800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2c36fdb120c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c36fdb120c_0_25"/>
          <p:cNvSpPr txBox="1"/>
          <p:nvPr/>
        </p:nvSpPr>
        <p:spPr>
          <a:xfrm>
            <a:off x="927613" y="1250850"/>
            <a:ext cx="7469100" cy="27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Prepending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inserts a new node at the beginning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It's an efficient operation, setting the new node as the head.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7" name="Google Shape;217;g2c36fdb120c_0_2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18" name="Google Shape;218;g2c36fdb120c_0_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g2c36fdb120c_0_25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g2c36fdb120c_0_25"/>
          <p:cNvSpPr txBox="1"/>
          <p:nvPr/>
        </p:nvSpPr>
        <p:spPr>
          <a:xfrm>
            <a:off x="1151400" y="521275"/>
            <a:ext cx="684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Prepending Elements</a:t>
            </a:r>
            <a:endParaRPr b="1" i="0" sz="30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" name="Google Shape;221;g2c36fdb120c_0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200" y="1764000"/>
            <a:ext cx="775800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g2c36fdb120c_0_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27" name="Google Shape;227;g2c36fdb120c_0_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g2c36fdb120c_0_4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9" name="Google Shape;229;g2c36fdb120c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c36fdb120c_0_4"/>
          <p:cNvSpPr txBox="1"/>
          <p:nvPr/>
        </p:nvSpPr>
        <p:spPr>
          <a:xfrm>
            <a:off x="927613" y="1250850"/>
            <a:ext cx="7469100" cy="27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Prepending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inserts a new node at the beginning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It's an efficient operation, setting the new node as the head.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g2c36fdb120c_0_4"/>
          <p:cNvSpPr txBox="1"/>
          <p:nvPr/>
        </p:nvSpPr>
        <p:spPr>
          <a:xfrm>
            <a:off x="1151400" y="521275"/>
            <a:ext cx="684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Prepending Elements</a:t>
            </a:r>
            <a:endParaRPr b="1" i="0" sz="30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g2c36fdb120c_0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5138" y="2387900"/>
            <a:ext cx="6934075" cy="14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2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38" name="Google Shape;238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23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0" name="Google Shape;24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/>
          <p:nvPr/>
        </p:nvSpPr>
        <p:spPr>
          <a:xfrm>
            <a:off x="1151400" y="415775"/>
            <a:ext cx="684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Appending Elements</a:t>
            </a:r>
            <a:endParaRPr b="1" i="0" sz="30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3988" y="1566863"/>
            <a:ext cx="629602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g2c36fdb120c_0_4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48" name="Google Shape;248;g2c36fdb120c_0_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g2c36fdb120c_0_49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0" name="Google Shape;250;g2c36fdb120c_0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2c36fdb120c_0_49"/>
          <p:cNvSpPr txBox="1"/>
          <p:nvPr/>
        </p:nvSpPr>
        <p:spPr>
          <a:xfrm>
            <a:off x="1151400" y="415775"/>
            <a:ext cx="684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Appending Elements</a:t>
            </a:r>
            <a:endParaRPr b="1" i="0" sz="30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g2c36fdb120c_0_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3988" y="1566863"/>
            <a:ext cx="629602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g2c36fdb120c_0_6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58" name="Google Shape;258;g2c36fdb120c_0_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g2c36fdb120c_0_69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0" name="Google Shape;260;g2c36fdb120c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c36fdb120c_0_69"/>
          <p:cNvSpPr txBox="1"/>
          <p:nvPr/>
        </p:nvSpPr>
        <p:spPr>
          <a:xfrm>
            <a:off x="1151400" y="415775"/>
            <a:ext cx="684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Appending Elements</a:t>
            </a:r>
            <a:endParaRPr b="1" i="0" sz="30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g2c36fdb120c_0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3988" y="1519238"/>
            <a:ext cx="629602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g2c36fdb120c_0_7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68" name="Google Shape;268;g2c36fdb120c_0_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g2c36fdb120c_0_79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0" name="Google Shape;270;g2c36fdb120c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2c36fdb120c_0_79"/>
          <p:cNvSpPr txBox="1"/>
          <p:nvPr/>
        </p:nvSpPr>
        <p:spPr>
          <a:xfrm>
            <a:off x="1151400" y="415775"/>
            <a:ext cx="684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Appending Elements</a:t>
            </a:r>
            <a:endParaRPr b="1" i="0" sz="30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g2c36fdb120c_0_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3988" y="1519238"/>
            <a:ext cx="629602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g2c36fdb120c_0_8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78" name="Google Shape;278;g2c36fdb120c_0_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Google Shape;279;g2c36fdb120c_0_89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0" name="Google Shape;280;g2c36fdb120c_0_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c36fdb120c_0_89"/>
          <p:cNvSpPr txBox="1"/>
          <p:nvPr/>
        </p:nvSpPr>
        <p:spPr>
          <a:xfrm>
            <a:off x="1070550" y="1046900"/>
            <a:ext cx="7358400" cy="27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Appending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adds a new node at the end of the list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We traverse to the list's end and link the last node to the new one.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g2c36fdb120c_0_89"/>
          <p:cNvSpPr txBox="1"/>
          <p:nvPr/>
        </p:nvSpPr>
        <p:spPr>
          <a:xfrm>
            <a:off x="1151400" y="415775"/>
            <a:ext cx="684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Appending Elements</a:t>
            </a:r>
            <a:endParaRPr b="1" i="0" sz="30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3" name="Google Shape;283;g2c36fdb120c_0_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8900" y="1968550"/>
            <a:ext cx="6959300" cy="24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8"/>
          <p:cNvSpPr txBox="1"/>
          <p:nvPr/>
        </p:nvSpPr>
        <p:spPr>
          <a:xfrm>
            <a:off x="772025" y="454775"/>
            <a:ext cx="780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Arrays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0" name="Google Shape;29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8"/>
          <p:cNvSpPr txBox="1"/>
          <p:nvPr/>
        </p:nvSpPr>
        <p:spPr>
          <a:xfrm>
            <a:off x="1251725" y="1867025"/>
            <a:ext cx="6841200" cy="23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700"/>
              <a:buFont typeface="Montserrat"/>
              <a:buChar char="●"/>
            </a:pPr>
            <a:r>
              <a:rPr b="1" i="0" lang="en-GB" sz="17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Contiguous</a:t>
            </a:r>
            <a:r>
              <a:rPr b="0" i="0" lang="en-GB" sz="17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: Next to or in sequence in memory.</a:t>
            </a:r>
            <a:endParaRPr b="0" i="0" sz="17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700"/>
              <a:buFont typeface="Montserrat"/>
              <a:buChar char="●"/>
            </a:pPr>
            <a:r>
              <a:rPr b="0" i="0" lang="en-GB" sz="17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They allow </a:t>
            </a:r>
            <a:r>
              <a:rPr b="1" i="0" lang="en-GB" sz="17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fast access to elements</a:t>
            </a:r>
            <a:r>
              <a:rPr b="0" i="0" lang="en-GB" sz="17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using indices.</a:t>
            </a:r>
            <a:endParaRPr b="0" i="0" sz="17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700"/>
              <a:buFont typeface="Montserrat"/>
              <a:buChar char="●"/>
            </a:pPr>
            <a:r>
              <a:rPr b="0" i="0" lang="en-GB" sz="17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Arrays are of </a:t>
            </a:r>
            <a:r>
              <a:rPr b="1" i="0" lang="en-GB" sz="17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fixed size</a:t>
            </a:r>
            <a:r>
              <a:rPr b="0" i="0" lang="en-GB" sz="17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and resizing them requires creating a new array.</a:t>
            </a:r>
            <a:endParaRPr b="0" i="0" sz="17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700"/>
              <a:buFont typeface="Montserrat"/>
              <a:buChar char="●"/>
            </a:pPr>
            <a:r>
              <a:rPr b="0" i="0" lang="en-GB" sz="17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Python arrays are actually lists, so they are dynamic, but </a:t>
            </a:r>
            <a:r>
              <a:rPr b="1" i="0" lang="en-GB" sz="17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numpy arrays are fixed under the hood</a:t>
            </a:r>
            <a:r>
              <a:rPr b="0" i="0" lang="en-GB" sz="17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7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1203275" y="1101275"/>
            <a:ext cx="69381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Arrays are a fixed size data structure for storing elements in a contiguous memory location.</a:t>
            </a:r>
            <a:endParaRPr b="1" i="0" sz="15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2c3933bdbaa_1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c3933bdbaa_1_84"/>
          <p:cNvSpPr txBox="1"/>
          <p:nvPr/>
        </p:nvSpPr>
        <p:spPr>
          <a:xfrm>
            <a:off x="839925" y="518175"/>
            <a:ext cx="6473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Foundational Sessions Housekeeping</a:t>
            </a:r>
            <a:endParaRPr b="1" sz="20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g2c3933bdbaa_1_84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g2c3933bdbaa_1_84"/>
          <p:cNvCxnSpPr/>
          <p:nvPr/>
        </p:nvCxnSpPr>
        <p:spPr>
          <a:xfrm flipH="1" rot="10800000">
            <a:off x="839921" y="980858"/>
            <a:ext cx="7383600" cy="324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g2c3933bdbaa_1_84"/>
          <p:cNvSpPr txBox="1"/>
          <p:nvPr/>
        </p:nvSpPr>
        <p:spPr>
          <a:xfrm>
            <a:off x="746993" y="1013242"/>
            <a:ext cx="76500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The use of disrespectful language is prohibited in the questions, this is a supportive, learning environment for all - please engage accordingly.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(FBV: Mutual Respect.)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No question is daft or silly -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ask them! 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Q&amp;A sessions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midway and at the end of the session, should you wish to ask any follow-up questions. Moderators are going to be answering questions as the session progresses as well.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If you have any questions outside of this lecture, or that are not answered during this lecture, please do submit these for upcoming Open Classes. You can submit these questions here: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SE Open Class Questions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5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DS Open Class Questions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g2c3933bdbaa_1_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2c36fdb120c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c36fdb120c_0_114"/>
          <p:cNvSpPr txBox="1"/>
          <p:nvPr/>
        </p:nvSpPr>
        <p:spPr>
          <a:xfrm>
            <a:off x="772025" y="454775"/>
            <a:ext cx="780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Arrays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g2c36fdb120c_0_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c36fdb120c_0_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2475" y="2140913"/>
            <a:ext cx="7439025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9" y="0"/>
            <a:ext cx="912646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5"/>
          <p:cNvSpPr txBox="1"/>
          <p:nvPr/>
        </p:nvSpPr>
        <p:spPr>
          <a:xfrm>
            <a:off x="6045030" y="194625"/>
            <a:ext cx="48624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 </a:t>
            </a:r>
            <a:endParaRPr b="1" i="0" sz="3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joining us</a:t>
            </a:r>
            <a:endParaRPr b="1" i="0" sz="3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8" name="Google Shape;308;p45"/>
          <p:cNvSpPr txBox="1"/>
          <p:nvPr/>
        </p:nvSpPr>
        <p:spPr>
          <a:xfrm>
            <a:off x="3998775" y="1745750"/>
            <a:ext cx="5256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Take regular breaks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Stay hydrated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Avoid prolonged screen time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Practice good posture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Get regular exercise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09" name="Google Shape;309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4075" y="326275"/>
            <a:ext cx="2176748" cy="4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5"/>
          <p:cNvSpPr txBox="1"/>
          <p:nvPr/>
        </p:nvSpPr>
        <p:spPr>
          <a:xfrm>
            <a:off x="3808475" y="3869750"/>
            <a:ext cx="443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GB" sz="1600" u="none" cap="none" strike="noStrike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“With great power comes great responsibility”</a:t>
            </a:r>
            <a:endParaRPr b="1" i="1" sz="1600" u="none" cap="none" strike="noStrike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311" name="Google Shape;311;p45"/>
          <p:cNvCxnSpPr/>
          <p:nvPr/>
        </p:nvCxnSpPr>
        <p:spPr>
          <a:xfrm>
            <a:off x="3603775" y="4277925"/>
            <a:ext cx="4435800" cy="8100"/>
          </a:xfrm>
          <a:prstGeom prst="straightConnector1">
            <a:avLst/>
          </a:prstGeom>
          <a:noFill/>
          <a:ln cap="flat" cmpd="sng" w="9525">
            <a:solidFill>
              <a:srgbClr val="C4A54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9"/>
          <p:cNvSpPr txBox="1"/>
          <p:nvPr/>
        </p:nvSpPr>
        <p:spPr>
          <a:xfrm>
            <a:off x="772025" y="454775"/>
            <a:ext cx="780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Array Operations</a:t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8" name="Google Shape;31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9"/>
          <p:cNvSpPr txBox="1"/>
          <p:nvPr/>
        </p:nvSpPr>
        <p:spPr>
          <a:xfrm>
            <a:off x="1251725" y="1313425"/>
            <a:ext cx="6841200" cy="23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Common operations include </a:t>
            </a:r>
            <a:r>
              <a:rPr b="1" i="0" lang="en-GB" sz="15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accessing elements</a:t>
            </a:r>
            <a:r>
              <a:rPr b="0" i="0" lang="en-GB" sz="15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en-GB" sz="15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updating values</a:t>
            </a:r>
            <a:r>
              <a:rPr b="0" i="0" lang="en-GB" sz="15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b="1" i="0" lang="en-GB" sz="15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iterating over elements</a:t>
            </a:r>
            <a:r>
              <a:rPr b="0" i="0" lang="en-GB" sz="15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" name="Google Shape;32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4525" y="2076225"/>
            <a:ext cx="3667268" cy="20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5274" y="1962538"/>
            <a:ext cx="3312526" cy="225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9"/>
          <p:cNvSpPr txBox="1"/>
          <p:nvPr/>
        </p:nvSpPr>
        <p:spPr>
          <a:xfrm>
            <a:off x="740650" y="13132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i="0" sz="3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29"/>
          <p:cNvSpPr txBox="1"/>
          <p:nvPr/>
        </p:nvSpPr>
        <p:spPr>
          <a:xfrm>
            <a:off x="1827100" y="2194350"/>
            <a:ext cx="5308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Questions around </a:t>
            </a:r>
            <a:r>
              <a:rPr b="1" lang="en-GB" sz="1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Linear Data Structures Part 1</a:t>
            </a:r>
            <a:endParaRPr b="1" i="0" sz="15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c3933bdbaa_1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c3933bdbaa_1_93"/>
          <p:cNvSpPr txBox="1"/>
          <p:nvPr/>
        </p:nvSpPr>
        <p:spPr>
          <a:xfrm>
            <a:off x="839925" y="518175"/>
            <a:ext cx="7383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Foundational Sessions Housekeeping </a:t>
            </a:r>
            <a:r>
              <a:rPr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cont. </a:t>
            </a:r>
            <a:endParaRPr sz="20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g2c3933bdbaa_1_93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g2c3933bdbaa_1_93"/>
          <p:cNvCxnSpPr/>
          <p:nvPr/>
        </p:nvCxnSpPr>
        <p:spPr>
          <a:xfrm flipH="1" rot="10800000">
            <a:off x="839921" y="980858"/>
            <a:ext cx="7383600" cy="324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g2c3933bdbaa_1_93"/>
          <p:cNvSpPr txBox="1"/>
          <p:nvPr/>
        </p:nvSpPr>
        <p:spPr>
          <a:xfrm>
            <a:off x="921218" y="1645530"/>
            <a:ext cx="76500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For all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non-academic questions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, please submit a query: </a:t>
            </a: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www.hyperiondev.com/support</a:t>
            </a:r>
            <a:br>
              <a:rPr b="1" lang="en-GB" sz="1500">
                <a:latin typeface="Montserrat"/>
                <a:ea typeface="Montserrat"/>
                <a:cs typeface="Montserrat"/>
                <a:sym typeface="Montserrat"/>
              </a:rPr>
            </a:b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Report a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safeguarding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incident: </a:t>
            </a: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www.hyperiondev.com/safeguardreporting</a:t>
            </a:r>
            <a:br>
              <a:rPr b="1" lang="en-GB" sz="1500">
                <a:latin typeface="Montserrat"/>
                <a:ea typeface="Montserrat"/>
                <a:cs typeface="Montserrat"/>
                <a:sym typeface="Montserrat"/>
              </a:rPr>
            </a:b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We would love your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feedback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on lectures: </a:t>
            </a: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Feedback on Lectures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" name="Google Shape;131;g2c3933bdbaa_1_93"/>
          <p:cNvCxnSpPr/>
          <p:nvPr/>
        </p:nvCxnSpPr>
        <p:spPr>
          <a:xfrm flipH="1" rot="10800000">
            <a:off x="682875" y="4757670"/>
            <a:ext cx="7599900" cy="10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" name="Google Shape;132;g2c3933bdbaa_1_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2c3933bdbaa_1_103"/>
          <p:cNvPicPr preferRelativeResize="0"/>
          <p:nvPr/>
        </p:nvPicPr>
        <p:blipFill rotWithShape="1">
          <a:blip r:embed="rId3">
            <a:alphaModFix/>
          </a:blip>
          <a:srcRect b="-24192" l="-1700" r="1699" t="62820"/>
          <a:stretch/>
        </p:blipFill>
        <p:spPr>
          <a:xfrm>
            <a:off x="-160222" y="-1"/>
            <a:ext cx="9304222" cy="3335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RL-WHITE.png" id="138" name="Google Shape;138;g2c3933bdbaa_1_10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6709" y="3119010"/>
            <a:ext cx="1333621" cy="2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c3933bdbaa_1_103"/>
          <p:cNvSpPr txBox="1"/>
          <p:nvPr/>
        </p:nvSpPr>
        <p:spPr>
          <a:xfrm>
            <a:off x="1307688" y="2138450"/>
            <a:ext cx="65286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Guided Learning Hours</a:t>
            </a:r>
            <a:endParaRPr b="1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3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By now, ideally you should have 7 GLHs per week accrued. Remember to attend any and all sessions for support, and to ensure you reach 112 GLHs by the close of your Skills Bootcamp.</a:t>
            </a:r>
            <a:endParaRPr b="1" i="1" sz="1300" u="none" cap="none" strike="noStrike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1" sz="1100" u="none" cap="none" strike="noStrike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1" sz="1100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1" sz="1100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g2c3933bdbaa_1_103"/>
          <p:cNvSpPr txBox="1"/>
          <p:nvPr/>
        </p:nvSpPr>
        <p:spPr>
          <a:xfrm>
            <a:off x="509560" y="738275"/>
            <a:ext cx="8124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Reminders!</a:t>
            </a:r>
            <a:endParaRPr b="1" i="0" sz="2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g2c3933bdbaa_1_103"/>
          <p:cNvSpPr txBox="1"/>
          <p:nvPr/>
        </p:nvSpPr>
        <p:spPr>
          <a:xfrm rot="-5400000">
            <a:off x="8978656" y="4257160"/>
            <a:ext cx="125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900" u="none" cap="none" strike="noStrik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CONFIDENTIAL</a:t>
            </a:r>
            <a:endParaRPr b="0" i="0" sz="900" u="none" cap="none" strike="noStrik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2c3933bdbaa_1_111"/>
          <p:cNvPicPr preferRelativeResize="0"/>
          <p:nvPr/>
        </p:nvPicPr>
        <p:blipFill rotWithShape="1">
          <a:blip r:embed="rId3">
            <a:alphaModFix/>
          </a:blip>
          <a:srcRect b="21763" l="-1700" r="1699" t="62820"/>
          <a:stretch/>
        </p:blipFill>
        <p:spPr>
          <a:xfrm>
            <a:off x="-160225" y="-1"/>
            <a:ext cx="9304226" cy="83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RL-WHITE.png" id="147" name="Google Shape;147;g2c3933bdbaa_1_11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6709" y="3119010"/>
            <a:ext cx="1333621" cy="2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c3933bdbaa_1_111"/>
          <p:cNvSpPr txBox="1"/>
          <p:nvPr/>
        </p:nvSpPr>
        <p:spPr>
          <a:xfrm>
            <a:off x="390410" y="89150"/>
            <a:ext cx="8124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Progression Criteria</a:t>
            </a:r>
            <a:endParaRPr b="1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g2c3933bdbaa_1_111"/>
          <p:cNvSpPr txBox="1"/>
          <p:nvPr/>
        </p:nvSpPr>
        <p:spPr>
          <a:xfrm rot="-5400000">
            <a:off x="8978656" y="4257160"/>
            <a:ext cx="125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900" u="none" cap="none" strike="noStrik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CONFIDENTIAL</a:t>
            </a:r>
            <a:endParaRPr b="0" i="0" sz="900" u="none" cap="none" strike="noStrik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0" name="Google Shape;150;g2c3933bdbaa_1_111"/>
          <p:cNvSpPr txBox="1"/>
          <p:nvPr/>
        </p:nvSpPr>
        <p:spPr>
          <a:xfrm>
            <a:off x="180800" y="918775"/>
            <a:ext cx="8826600" cy="4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1: Initial Requirements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15 hours of Guided Learning Hours and the first four tasks within two weeks.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2: Mid-Course Progress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Engineering: Finish 14 tasks by week 8.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Science: Finish 13 tasks by week 8.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3: Post-Course Progress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all mandatory tasks by 24th March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Record an Invitation to Interview within 4 weeks of course completion, or by 30th March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Achieve 112 GLH by 24th March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4: Employability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Record a Final Job Outcome within 12 weeks of graduation, or by 23rd September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/>
          <p:cNvPicPr preferRelativeResize="0"/>
          <p:nvPr/>
        </p:nvPicPr>
        <p:blipFill rotWithShape="1">
          <a:blip r:embed="rId4">
            <a:alphaModFix/>
          </a:blip>
          <a:srcRect b="0" l="0" r="0" t="30099"/>
          <a:stretch/>
        </p:blipFill>
        <p:spPr>
          <a:xfrm>
            <a:off x="7154825" y="4576575"/>
            <a:ext cx="1885052" cy="4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/>
        </p:nvSpPr>
        <p:spPr>
          <a:xfrm>
            <a:off x="297775" y="1792675"/>
            <a:ext cx="670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Linear Data Structures</a:t>
            </a:r>
            <a:endParaRPr b="0" i="0" sz="17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297775" y="3227000"/>
            <a:ext cx="48978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Linked Lists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Arrays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2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63" name="Google Shape;163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20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20"/>
          <p:cNvSpPr txBox="1"/>
          <p:nvPr/>
        </p:nvSpPr>
        <p:spPr>
          <a:xfrm>
            <a:off x="738700" y="384500"/>
            <a:ext cx="7865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Linked Lists (</a:t>
            </a: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Never Lose the head!</a:t>
            </a: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i="0" sz="30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1193138" y="1053825"/>
            <a:ext cx="69381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i="0" lang="en-GB" sz="1600" u="none" cap="none" strike="noStrike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singly linked list</a:t>
            </a:r>
            <a:r>
              <a:rPr b="1" i="0" lang="en-GB" sz="1600" u="none" cap="none" strike="noStrike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 is a collection of nodes, where each node contains data and a reference to the next node.</a:t>
            </a:r>
            <a:endParaRPr b="1" i="0" sz="16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8349" y="3243250"/>
            <a:ext cx="5947325" cy="10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3988" y="1824038"/>
            <a:ext cx="629602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75" name="Google Shape;175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25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" name="Google Shape;17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1009000" y="1110800"/>
            <a:ext cx="7321500" cy="27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Traversing means </a:t>
            </a:r>
            <a:r>
              <a:rPr b="1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visiting each node, starting from the head</a:t>
            </a: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"/>
              <a:buChar char="●"/>
            </a:pPr>
            <a:r>
              <a:rPr b="0" i="0" lang="en-GB" sz="16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It's used for operations like printing the list's contents.</a:t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1151400" y="445100"/>
            <a:ext cx="684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Traversing the List</a:t>
            </a:r>
            <a:endParaRPr b="1" i="0" sz="30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1400" y="2194525"/>
            <a:ext cx="7179100" cy="1911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2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86" name="Google Shape;186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24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8" name="Google Shape;18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1151400" y="521275"/>
            <a:ext cx="684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Prepending Elements</a:t>
            </a:r>
            <a:endParaRPr b="1" i="0" sz="30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200" y="1764650"/>
            <a:ext cx="7759600" cy="16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